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158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561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841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541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887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9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138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697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834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654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6563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949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STEP3 1995 Question 5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By Mark Wu</a:t>
            </a:r>
          </a:p>
          <a:p>
            <a:r>
              <a:rPr lang="en-US" dirty="0"/>
              <a:t>@ markwu.me</a:t>
            </a:r>
          </a:p>
        </p:txBody>
      </p:sp>
    </p:spTree>
    <p:extLst>
      <p:ext uri="{BB962C8B-B14F-4D97-AF65-F5344CB8AC3E}">
        <p14:creationId xmlns:p14="http://schemas.microsoft.com/office/powerpoint/2010/main" val="2025037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5756" y="382771"/>
            <a:ext cx="8917973" cy="6028661"/>
          </a:xfrm>
        </p:spPr>
      </p:pic>
    </p:spTree>
    <p:extLst>
      <p:ext uri="{BB962C8B-B14F-4D97-AF65-F5344CB8AC3E}">
        <p14:creationId xmlns:p14="http://schemas.microsoft.com/office/powerpoint/2010/main" val="1254080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ChangeAspect="1"/>
          </p:cNvPicPr>
          <p:nvPr/>
        </p:nvPicPr>
        <p:blipFill rotWithShape="1">
          <a:blip r:embed="rId2"/>
          <a:srcRect b="71076"/>
          <a:stretch/>
        </p:blipFill>
        <p:spPr>
          <a:xfrm>
            <a:off x="2161058" y="425303"/>
            <a:ext cx="8917973" cy="17437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1058" y="2758485"/>
            <a:ext cx="6805504" cy="29306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1884" y="3343275"/>
            <a:ext cx="6764678" cy="29771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79101" y="4292047"/>
            <a:ext cx="6706614" cy="1672817"/>
          </a:xfrm>
          <a:prstGeom prst="rect">
            <a:avLst/>
          </a:prstGeom>
        </p:spPr>
      </p:pic>
      <p:cxnSp>
        <p:nvCxnSpPr>
          <p:cNvPr id="9" name="直接连接符 8"/>
          <p:cNvCxnSpPr/>
          <p:nvPr/>
        </p:nvCxnSpPr>
        <p:spPr>
          <a:xfrm flipV="1">
            <a:off x="1945758" y="3200400"/>
            <a:ext cx="7495954" cy="212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2941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内容占位符 3"/>
          <p:cNvPicPr>
            <a:picLocks noChangeAspect="1"/>
          </p:cNvPicPr>
          <p:nvPr/>
        </p:nvPicPr>
        <p:blipFill rotWithShape="1">
          <a:blip r:embed="rId2"/>
          <a:srcRect t="10934" b="29101"/>
          <a:stretch/>
        </p:blipFill>
        <p:spPr>
          <a:xfrm>
            <a:off x="800091" y="275118"/>
            <a:ext cx="8917973" cy="361507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307805" y="4433777"/>
            <a:ext cx="4729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Numerator = 0 </a:t>
            </a:r>
            <a:r>
              <a:rPr lang="en-US" dirty="0">
                <a:sym typeface="Wingdings" panose="05000000000000000000" pitchFamily="2" charset="2"/>
              </a:rPr>
              <a:t> t=0 or (t^6-21t^4+35t^2-7) = 0</a:t>
            </a:r>
            <a:endParaRPr 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1414130" y="5039833"/>
            <a:ext cx="7311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Tan7</a:t>
            </a:r>
            <a:r>
              <a:rPr lang="el-GR" dirty="0"/>
              <a:t>θ</a:t>
            </a:r>
            <a:r>
              <a:rPr lang="en-US" dirty="0"/>
              <a:t> = 0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                                               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l-GR" dirty="0"/>
              <a:t>θ</a:t>
            </a:r>
            <a:r>
              <a:rPr lang="en-US" dirty="0"/>
              <a:t>=+-1pi/7, +-2pi/7, +-3pi/7         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3"/>
          <a:srcRect r="76827" b="42854"/>
          <a:stretch/>
        </p:blipFill>
        <p:spPr>
          <a:xfrm>
            <a:off x="2863100" y="4810934"/>
            <a:ext cx="2134202" cy="63795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307805" y="5709684"/>
            <a:ext cx="8076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X=t^2 </a:t>
            </a:r>
            <a:r>
              <a:rPr lang="en-US" dirty="0">
                <a:sym typeface="Wingdings" panose="05000000000000000000" pitchFamily="2" charset="2"/>
              </a:rPr>
              <a:t> x^3-21x^2+35x-7 = 0  product of sums = -(-7)/(1) = 7  the value is 7^0.5</a:t>
            </a:r>
            <a:endParaRPr 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01721" y="2436457"/>
            <a:ext cx="4469841" cy="22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258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内容占位符 3"/>
          <p:cNvPicPr>
            <a:picLocks noChangeAspect="1"/>
          </p:cNvPicPr>
          <p:nvPr/>
        </p:nvPicPr>
        <p:blipFill rotWithShape="1">
          <a:blip r:embed="rId2"/>
          <a:srcRect l="8748" t="71252" r="25288" b="8819"/>
          <a:stretch/>
        </p:blipFill>
        <p:spPr>
          <a:xfrm>
            <a:off x="1360968" y="595423"/>
            <a:ext cx="8016949" cy="1637414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3274828" y="765544"/>
            <a:ext cx="1169582" cy="265814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NOTHING HERE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394981" y="3317356"/>
            <a:ext cx="72408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Input this into your calculator then you will get 5!</a:t>
            </a:r>
          </a:p>
        </p:txBody>
      </p:sp>
    </p:spTree>
    <p:extLst>
      <p:ext uri="{BB962C8B-B14F-4D97-AF65-F5344CB8AC3E}">
        <p14:creationId xmlns:p14="http://schemas.microsoft.com/office/powerpoint/2010/main" val="2538486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内容占位符 3"/>
          <p:cNvPicPr>
            <a:picLocks noChangeAspect="1"/>
          </p:cNvPicPr>
          <p:nvPr/>
        </p:nvPicPr>
        <p:blipFill rotWithShape="1">
          <a:blip r:embed="rId2"/>
          <a:srcRect l="7878" t="71252" r="23771" b="8819"/>
          <a:stretch/>
        </p:blipFill>
        <p:spPr>
          <a:xfrm>
            <a:off x="1631602" y="290879"/>
            <a:ext cx="8091376" cy="1594884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83339" y="236724"/>
            <a:ext cx="13219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Well…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32270" y="1907023"/>
            <a:ext cx="45209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Similarly, Lets start with tan(14</a:t>
            </a:r>
            <a:r>
              <a:rPr lang="el-GR" altLang="zh-CN" sz="2400" dirty="0"/>
              <a:t>θ</a:t>
            </a:r>
            <a:r>
              <a:rPr lang="en-US" altLang="zh-CN" sz="2400" dirty="0"/>
              <a:t>)=0</a:t>
            </a:r>
            <a:endParaRPr lang="zh-CN" altLang="en-US" sz="2400" dirty="0"/>
          </a:p>
        </p:txBody>
      </p:sp>
      <p:sp>
        <p:nvSpPr>
          <p:cNvPr id="6" name="文本框 5"/>
          <p:cNvSpPr txBox="1"/>
          <p:nvPr/>
        </p:nvSpPr>
        <p:spPr>
          <a:xfrm>
            <a:off x="932270" y="2298520"/>
            <a:ext cx="5481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Tan14</a:t>
            </a:r>
            <a:r>
              <a:rPr lang="el-GR" altLang="zh-CN" sz="2400" dirty="0"/>
              <a:t>θ</a:t>
            </a:r>
            <a:r>
              <a:rPr lang="en-US" altLang="zh-CN" sz="2400" dirty="0"/>
              <a:t> = 0 = sin14</a:t>
            </a:r>
            <a:r>
              <a:rPr lang="el-GR" altLang="zh-CN" sz="2400" dirty="0"/>
              <a:t>θ</a:t>
            </a:r>
            <a:r>
              <a:rPr lang="en-US" altLang="zh-CN" sz="2400" dirty="0"/>
              <a:t> / cos14</a:t>
            </a:r>
            <a:r>
              <a:rPr lang="el-GR" altLang="zh-CN" sz="2400" dirty="0"/>
              <a:t>θ</a:t>
            </a:r>
            <a:r>
              <a:rPr lang="en-US" altLang="zh-CN" sz="2400" dirty="0"/>
              <a:t> </a:t>
            </a:r>
            <a:r>
              <a:rPr lang="en-US" altLang="zh-CN" sz="2400" dirty="0">
                <a:sym typeface="Wingdings" panose="05000000000000000000" pitchFamily="2" charset="2"/>
              </a:rPr>
              <a:t> sin14</a:t>
            </a:r>
            <a:r>
              <a:rPr lang="el-GR" altLang="zh-CN" sz="2400" dirty="0"/>
              <a:t>θ</a:t>
            </a:r>
            <a:r>
              <a:rPr lang="en-US" altLang="zh-CN" sz="2400" dirty="0"/>
              <a:t> = 0</a:t>
            </a:r>
          </a:p>
        </p:txBody>
      </p:sp>
      <p:sp>
        <p:nvSpPr>
          <p:cNvPr id="24" name="矩形 23"/>
          <p:cNvSpPr/>
          <p:nvPr/>
        </p:nvSpPr>
        <p:spPr>
          <a:xfrm>
            <a:off x="3753895" y="4239819"/>
            <a:ext cx="5757483" cy="391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Divide by cos^14(</a:t>
            </a:r>
            <a:r>
              <a:rPr lang="el-GR" altLang="zh-CN" dirty="0">
                <a:solidFill>
                  <a:schemeClr val="tx1"/>
                </a:solidFill>
              </a:rPr>
              <a:t>θ</a:t>
            </a:r>
            <a:r>
              <a:rPr lang="en-US" altLang="zh-CN" dirty="0">
                <a:solidFill>
                  <a:schemeClr val="tx1"/>
                </a:solidFill>
              </a:rPr>
              <a:t>) </a:t>
            </a:r>
            <a:r>
              <a:rPr lang="en-US" altLang="zh-CN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altLang="zh-CN" dirty="0">
                <a:solidFill>
                  <a:schemeClr val="tx1"/>
                </a:solidFill>
              </a:rPr>
              <a:t>14tan^13(</a:t>
            </a:r>
            <a:r>
              <a:rPr lang="el-GR" altLang="zh-CN" dirty="0">
                <a:solidFill>
                  <a:schemeClr val="tx1"/>
                </a:solidFill>
              </a:rPr>
              <a:t>θ</a:t>
            </a:r>
            <a:r>
              <a:rPr lang="en-US" altLang="zh-CN" dirty="0">
                <a:solidFill>
                  <a:schemeClr val="tx1"/>
                </a:solidFill>
              </a:rPr>
              <a:t>)-364tan^11(</a:t>
            </a:r>
            <a:r>
              <a:rPr lang="el-GR" altLang="zh-CN" dirty="0">
                <a:solidFill>
                  <a:schemeClr val="tx1"/>
                </a:solidFill>
              </a:rPr>
              <a:t>θ</a:t>
            </a:r>
            <a:r>
              <a:rPr lang="en-US" altLang="zh-CN" dirty="0">
                <a:solidFill>
                  <a:schemeClr val="tx1"/>
                </a:solidFill>
              </a:rPr>
              <a:t>)</a:t>
            </a:r>
            <a:endParaRPr lang="zh-CN" altLang="en-US" dirty="0">
              <a:solidFill>
                <a:schemeClr val="tx1"/>
              </a:solidFill>
            </a:endParaRPr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 rotWithShape="1">
          <a:blip r:embed="rId3"/>
          <a:srcRect l="3488" t="26434" r="3451" b="24896"/>
          <a:stretch/>
        </p:blipFill>
        <p:spPr>
          <a:xfrm>
            <a:off x="2109594" y="3093288"/>
            <a:ext cx="6687313" cy="950977"/>
          </a:xfrm>
          <a:prstGeom prst="rect">
            <a:avLst/>
          </a:prstGeom>
        </p:spPr>
      </p:pic>
      <p:sp>
        <p:nvSpPr>
          <p:cNvPr id="26" name="矩形 25"/>
          <p:cNvSpPr/>
          <p:nvPr/>
        </p:nvSpPr>
        <p:spPr>
          <a:xfrm>
            <a:off x="4468368" y="3746863"/>
            <a:ext cx="4328539" cy="353568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文本框 26"/>
          <p:cNvSpPr txBox="1"/>
          <p:nvPr/>
        </p:nvSpPr>
        <p:spPr>
          <a:xfrm>
            <a:off x="932270" y="4657973"/>
            <a:ext cx="59337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So we have: t(14t^12 – 364t^10 + …) = 0 where t=tan(</a:t>
            </a:r>
            <a:r>
              <a:rPr lang="el-GR" altLang="zh-CN" sz="2000" dirty="0"/>
              <a:t>θ</a:t>
            </a:r>
            <a:r>
              <a:rPr lang="en-US" altLang="zh-CN" sz="2000" dirty="0"/>
              <a:t>)</a:t>
            </a:r>
          </a:p>
        </p:txBody>
      </p:sp>
      <p:sp>
        <p:nvSpPr>
          <p:cNvPr id="28" name="矩形 27"/>
          <p:cNvSpPr/>
          <p:nvPr/>
        </p:nvSpPr>
        <p:spPr>
          <a:xfrm>
            <a:off x="971126" y="5271681"/>
            <a:ext cx="5403467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sz="2000" dirty="0"/>
              <a:t>14t^12 – 364t^10 + … = 0         (12 solutions here!) </a:t>
            </a:r>
            <a:endParaRPr lang="zh-CN" altLang="en-US" sz="2000" dirty="0"/>
          </a:p>
        </p:txBody>
      </p:sp>
      <p:sp>
        <p:nvSpPr>
          <p:cNvPr id="29" name="矩形 28"/>
          <p:cNvSpPr/>
          <p:nvPr/>
        </p:nvSpPr>
        <p:spPr>
          <a:xfrm>
            <a:off x="973409" y="3037122"/>
            <a:ext cx="13163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sym typeface="Wingdings" panose="05000000000000000000" pitchFamily="2" charset="2"/>
              </a:rPr>
              <a:t>Sin14</a:t>
            </a:r>
            <a:r>
              <a:rPr lang="el-GR" altLang="zh-CN" sz="2400" dirty="0"/>
              <a:t>θ</a:t>
            </a:r>
            <a:r>
              <a:rPr lang="en-US" altLang="zh-CN" sz="2400" dirty="0"/>
              <a:t> = 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59267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6" grpId="0"/>
      <p:bldP spid="24" grpId="0" animBg="1"/>
      <p:bldP spid="26" grpId="0" animBg="1"/>
      <p:bldP spid="27" grpId="0"/>
      <p:bldP spid="28" grpId="0" animBg="1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内容占位符 3"/>
          <p:cNvPicPr>
            <a:picLocks noChangeAspect="1"/>
          </p:cNvPicPr>
          <p:nvPr/>
        </p:nvPicPr>
        <p:blipFill rotWithShape="1">
          <a:blip r:embed="rId2"/>
          <a:srcRect l="7878" t="71252" r="23771" b="8819"/>
          <a:stretch/>
        </p:blipFill>
        <p:spPr>
          <a:xfrm>
            <a:off x="1631602" y="290879"/>
            <a:ext cx="8091376" cy="1594884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2442437" y="2993502"/>
            <a:ext cx="18213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ym typeface="Wingdings" panose="05000000000000000000" pitchFamily="2" charset="2"/>
              </a:rPr>
              <a:t>sin14</a:t>
            </a:r>
            <a:r>
              <a:rPr lang="el-GR" altLang="zh-CN" sz="2400" dirty="0"/>
              <a:t>θ</a:t>
            </a:r>
            <a:r>
              <a:rPr lang="en-US" altLang="zh-CN" sz="2400" dirty="0"/>
              <a:t> = 0 </a:t>
            </a:r>
            <a:r>
              <a:rPr lang="en-US" altLang="zh-CN" sz="2400" dirty="0">
                <a:sym typeface="Wingdings" panose="05000000000000000000" pitchFamily="2" charset="2"/>
              </a:rPr>
              <a:t></a:t>
            </a:r>
            <a:endParaRPr lang="en-US" altLang="zh-CN" sz="2400" dirty="0"/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 rotWithShape="1">
          <a:blip r:embed="rId3"/>
          <a:srcRect t="1" r="75472" b="-1997"/>
          <a:stretch/>
        </p:blipFill>
        <p:spPr>
          <a:xfrm>
            <a:off x="4322544" y="2993502"/>
            <a:ext cx="1883035" cy="516801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6205579" y="2745456"/>
            <a:ext cx="39805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We got 12 distinct solution if we take</a:t>
            </a:r>
          </a:p>
          <a:p>
            <a:r>
              <a:rPr lang="el-GR" altLang="zh-CN" sz="2000" dirty="0"/>
              <a:t>Θ</a:t>
            </a:r>
            <a:r>
              <a:rPr lang="en-US" altLang="zh-CN" sz="2000" dirty="0"/>
              <a:t> with N = 1, 2, 3, 4, 5, 6,</a:t>
            </a:r>
          </a:p>
          <a:p>
            <a:r>
              <a:rPr lang="en-US" altLang="zh-CN" sz="2000" dirty="0"/>
              <a:t>        8,9,10,11,12,13</a:t>
            </a:r>
            <a:endParaRPr lang="zh-CN" altLang="en-US" sz="2000" dirty="0"/>
          </a:p>
        </p:txBody>
      </p:sp>
      <p:sp>
        <p:nvSpPr>
          <p:cNvPr id="18" name="矩形 17"/>
          <p:cNvSpPr/>
          <p:nvPr/>
        </p:nvSpPr>
        <p:spPr>
          <a:xfrm>
            <a:off x="2975556" y="2287440"/>
            <a:ext cx="5403467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sz="2000" dirty="0"/>
              <a:t>14t^12 – 364t^10 + … = 0         (12 solutions here!) </a:t>
            </a:r>
            <a:endParaRPr lang="zh-CN" altLang="en-US" sz="2000" dirty="0"/>
          </a:p>
        </p:txBody>
      </p:sp>
      <p:sp>
        <p:nvSpPr>
          <p:cNvPr id="13" name="矩形 12"/>
          <p:cNvSpPr/>
          <p:nvPr/>
        </p:nvSpPr>
        <p:spPr>
          <a:xfrm>
            <a:off x="755904" y="3505305"/>
            <a:ext cx="640592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/>
              <a:t>Like in (</a:t>
            </a:r>
            <a:r>
              <a:rPr lang="en-US" altLang="zh-CN" sz="2400" dirty="0" err="1"/>
              <a:t>i</a:t>
            </a:r>
            <a:r>
              <a:rPr lang="en-US" altLang="zh-CN" sz="2400" dirty="0"/>
              <a:t>), take X=t^2 </a:t>
            </a:r>
            <a:r>
              <a:rPr lang="en-US" altLang="zh-CN" sz="2400" dirty="0">
                <a:sym typeface="Wingdings" panose="05000000000000000000" pitchFamily="2" charset="2"/>
              </a:rPr>
              <a:t> then the solutions are</a:t>
            </a:r>
          </a:p>
          <a:p>
            <a:r>
              <a:rPr lang="en-US" altLang="zh-CN" sz="2400" dirty="0">
                <a:sym typeface="Wingdings" panose="05000000000000000000" pitchFamily="2" charset="2"/>
              </a:rPr>
              <a:t>t^2(1pi/14, 2pi/14, 3pi/14, 4pi/14, 5pi/14, 6pi/14) </a:t>
            </a:r>
            <a:endParaRPr lang="zh-CN" altLang="en-US" sz="2400" dirty="0"/>
          </a:p>
        </p:txBody>
      </p:sp>
      <p:sp>
        <p:nvSpPr>
          <p:cNvPr id="19" name="文本框 18"/>
          <p:cNvSpPr txBox="1"/>
          <p:nvPr/>
        </p:nvSpPr>
        <p:spPr>
          <a:xfrm>
            <a:off x="5098166" y="4462329"/>
            <a:ext cx="51553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Sum of roots (using </a:t>
            </a:r>
            <a:r>
              <a:rPr lang="en-US" altLang="zh-CN" dirty="0" err="1"/>
              <a:t>Vieta's</a:t>
            </a:r>
            <a:r>
              <a:rPr lang="en-US" altLang="zh-CN" dirty="0"/>
              <a:t> formulas) = -(-364/14)= 26</a:t>
            </a:r>
          </a:p>
          <a:p>
            <a:r>
              <a:rPr lang="en-US" altLang="zh-CN" dirty="0">
                <a:sym typeface="Wingdings" panose="05000000000000000000" pitchFamily="2" charset="2"/>
              </a:rPr>
              <a:t>T^2(2pi/14 + 4pi/14 + 6pi/14) = -(-21/1) = 21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20" name="矩形 19"/>
          <p:cNvSpPr/>
          <p:nvPr/>
        </p:nvSpPr>
        <p:spPr>
          <a:xfrm>
            <a:off x="755904" y="4727283"/>
            <a:ext cx="4645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sym typeface="Wingdings" panose="05000000000000000000" pitchFamily="2" charset="2"/>
              </a:rPr>
              <a:t>From previous part (t^6-21t^4+35t^2-7) </a:t>
            </a:r>
            <a:endParaRPr lang="zh-CN" altLang="en-US" dirty="0"/>
          </a:p>
        </p:txBody>
      </p:sp>
      <p:sp>
        <p:nvSpPr>
          <p:cNvPr id="21" name="矩形 20"/>
          <p:cNvSpPr/>
          <p:nvPr/>
        </p:nvSpPr>
        <p:spPr>
          <a:xfrm>
            <a:off x="2320339" y="4462329"/>
            <a:ext cx="28664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14t^12 – 364t^10 + … = 0 </a:t>
            </a:r>
            <a:r>
              <a:rPr lang="en-US" altLang="zh-CN" dirty="0">
                <a:sym typeface="Wingdings" panose="05000000000000000000" pitchFamily="2" charset="2"/>
              </a:rPr>
              <a:t></a:t>
            </a:r>
            <a:endParaRPr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2289470" y="5450558"/>
            <a:ext cx="67756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The Answer (N=1,3,5) = (N=1,2,3,4,5,6) – (N=2,4,6) = 26 – 21 = 5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673362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 animBg="1"/>
      <p:bldP spid="13" grpId="0"/>
      <p:bldP spid="19" grpId="0"/>
      <p:bldP spid="20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大都市">
  <a:themeElements>
    <a:clrScheme name="大都市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大都市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大都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TM03457491[[fn=大都市]]</Template>
  <TotalTime>0</TotalTime>
  <Words>265</Words>
  <Application>Microsoft Office PowerPoint</Application>
  <PresentationFormat>宽屏</PresentationFormat>
  <Paragraphs>27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Arial</vt:lpstr>
      <vt:lpstr>Calibri Light</vt:lpstr>
      <vt:lpstr>Wingdings</vt:lpstr>
      <vt:lpstr>大都市</vt:lpstr>
      <vt:lpstr>STEP3 1995 Question 5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2016-10-17T13:50:09Z</dcterms:created>
  <dcterms:modified xsi:type="dcterms:W3CDTF">2016-10-17T13:50:15Z</dcterms:modified>
</cp:coreProperties>
</file>